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8"/>
  </p:notesMasterIdLst>
  <p:sldIdLst>
    <p:sldId id="256" r:id="rId2"/>
    <p:sldId id="257" r:id="rId3"/>
    <p:sldId id="260" r:id="rId4"/>
    <p:sldId id="258" r:id="rId5"/>
    <p:sldId id="261"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9" d="100"/>
          <a:sy n="59" d="100"/>
        </p:scale>
        <p:origin x="-264" y="-3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161787-F1DC-4CD5-B757-1BA6E7A47F07}" type="datetimeFigureOut">
              <a:rPr lang="en-US" smtClean="0"/>
              <a:t>3/19/2010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7E8F48-4149-4A61-BCDE-C10C05E2A3B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37E8F48-4149-4A61-BCDE-C10C05E2A3B8}" type="slidenum">
              <a:rPr lang="en-US" smtClean="0"/>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DEE5C6D-1910-49C5-8029-FC31B8EB4D23}" type="datetimeFigureOut">
              <a:rPr lang="en-US" smtClean="0"/>
              <a:pPr/>
              <a:t>3/19/2010</a:t>
            </a:fld>
            <a:endParaRPr lang="en-US"/>
          </a:p>
        </p:txBody>
      </p:sp>
      <p:sp>
        <p:nvSpPr>
          <p:cNvPr id="16" name="Slide Number Placeholder 15"/>
          <p:cNvSpPr>
            <a:spLocks noGrp="1"/>
          </p:cNvSpPr>
          <p:nvPr>
            <p:ph type="sldNum" sz="quarter" idx="11"/>
          </p:nvPr>
        </p:nvSpPr>
        <p:spPr/>
        <p:txBody>
          <a:bodyPr/>
          <a:lstStyle/>
          <a:p>
            <a:fld id="{90895694-C89F-4DE5-B9ED-010EDE93E567}"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EE5C6D-1910-49C5-8029-FC31B8EB4D23}" type="datetimeFigureOut">
              <a:rPr lang="en-US" smtClean="0"/>
              <a:pPr/>
              <a:t>3/19/2010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95694-C89F-4DE5-B9ED-010EDE93E5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EE5C6D-1910-49C5-8029-FC31B8EB4D23}" type="datetimeFigureOut">
              <a:rPr lang="en-US" smtClean="0"/>
              <a:pPr/>
              <a:t>3/19/2010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95694-C89F-4DE5-B9ED-010EDE93E5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DEE5C6D-1910-49C5-8029-FC31B8EB4D23}" type="datetimeFigureOut">
              <a:rPr lang="en-US" smtClean="0"/>
              <a:pPr/>
              <a:t>3/19/2010</a:t>
            </a:fld>
            <a:endParaRPr lang="en-US"/>
          </a:p>
        </p:txBody>
      </p:sp>
      <p:sp>
        <p:nvSpPr>
          <p:cNvPr id="15" name="Slide Number Placeholder 14"/>
          <p:cNvSpPr>
            <a:spLocks noGrp="1"/>
          </p:cNvSpPr>
          <p:nvPr>
            <p:ph type="sldNum" sz="quarter" idx="15"/>
          </p:nvPr>
        </p:nvSpPr>
        <p:spPr/>
        <p:txBody>
          <a:bodyPr/>
          <a:lstStyle>
            <a:lvl1pPr algn="ctr">
              <a:defRPr/>
            </a:lvl1pPr>
          </a:lstStyle>
          <a:p>
            <a:fld id="{90895694-C89F-4DE5-B9ED-010EDE93E567}"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DEE5C6D-1910-49C5-8029-FC31B8EB4D23}" type="datetimeFigureOut">
              <a:rPr lang="en-US" smtClean="0"/>
              <a:pPr/>
              <a:t>3/19/2010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95694-C89F-4DE5-B9ED-010EDE93E567}"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DEE5C6D-1910-49C5-8029-FC31B8EB4D23}" type="datetimeFigureOut">
              <a:rPr lang="en-US" smtClean="0"/>
              <a:pPr/>
              <a:t>3/19/2010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95694-C89F-4DE5-B9ED-010EDE93E56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0895694-C89F-4DE5-B9ED-010EDE93E567}"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DEE5C6D-1910-49C5-8029-FC31B8EB4D23}" type="datetimeFigureOut">
              <a:rPr lang="en-US" smtClean="0"/>
              <a:pPr/>
              <a:t>3/19/2010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DEE5C6D-1910-49C5-8029-FC31B8EB4D23}" type="datetimeFigureOut">
              <a:rPr lang="en-US" smtClean="0"/>
              <a:pPr/>
              <a:t>3/19/2010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95694-C89F-4DE5-B9ED-010EDE93E567}"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EE5C6D-1910-49C5-8029-FC31B8EB4D23}" type="datetimeFigureOut">
              <a:rPr lang="en-US" smtClean="0"/>
              <a:pPr/>
              <a:t>3/19/2010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95694-C89F-4DE5-B9ED-010EDE93E5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DEE5C6D-1910-49C5-8029-FC31B8EB4D23}" type="datetimeFigureOut">
              <a:rPr lang="en-US" smtClean="0"/>
              <a:pPr/>
              <a:t>3/19/2010</a:t>
            </a:fld>
            <a:endParaRPr lang="en-US"/>
          </a:p>
        </p:txBody>
      </p:sp>
      <p:sp>
        <p:nvSpPr>
          <p:cNvPr id="9" name="Slide Number Placeholder 8"/>
          <p:cNvSpPr>
            <a:spLocks noGrp="1"/>
          </p:cNvSpPr>
          <p:nvPr>
            <p:ph type="sldNum" sz="quarter" idx="15"/>
          </p:nvPr>
        </p:nvSpPr>
        <p:spPr/>
        <p:txBody>
          <a:bodyPr/>
          <a:lstStyle/>
          <a:p>
            <a:fld id="{90895694-C89F-4DE5-B9ED-010EDE93E567}"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DEE5C6D-1910-49C5-8029-FC31B8EB4D23}" type="datetimeFigureOut">
              <a:rPr lang="en-US" smtClean="0"/>
              <a:pPr/>
              <a:t>3/19/2010</a:t>
            </a:fld>
            <a:endParaRPr lang="en-US"/>
          </a:p>
        </p:txBody>
      </p:sp>
      <p:sp>
        <p:nvSpPr>
          <p:cNvPr id="9" name="Slide Number Placeholder 8"/>
          <p:cNvSpPr>
            <a:spLocks noGrp="1"/>
          </p:cNvSpPr>
          <p:nvPr>
            <p:ph type="sldNum" sz="quarter" idx="11"/>
          </p:nvPr>
        </p:nvSpPr>
        <p:spPr/>
        <p:txBody>
          <a:bodyPr/>
          <a:lstStyle/>
          <a:p>
            <a:fld id="{90895694-C89F-4DE5-B9ED-010EDE93E567}"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DEE5C6D-1910-49C5-8029-FC31B8EB4D23}" type="datetimeFigureOut">
              <a:rPr lang="en-US" smtClean="0"/>
              <a:pPr/>
              <a:t>3/19/2010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0895694-C89F-4DE5-B9ED-010EDE93E567}"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xc.hu/browse.phtml?f=download&amp;id=48806"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Sasha Block</a:t>
            </a:r>
            <a:endParaRPr lang="en-US" dirty="0"/>
          </a:p>
        </p:txBody>
      </p:sp>
      <p:sp>
        <p:nvSpPr>
          <p:cNvPr id="2" name="Title 1"/>
          <p:cNvSpPr>
            <a:spLocks noGrp="1"/>
          </p:cNvSpPr>
          <p:nvPr>
            <p:ph type="ctrTitle"/>
          </p:nvPr>
        </p:nvSpPr>
        <p:spPr/>
        <p:txBody>
          <a:bodyPr>
            <a:normAutofit fontScale="90000"/>
          </a:bodyPr>
          <a:lstStyle/>
          <a:p>
            <a:r>
              <a:rPr lang="en-US" sz="7300" dirty="0" smtClean="0"/>
              <a:t>Levi Strauss &amp; Co.: </a:t>
            </a:r>
            <a:r>
              <a:rPr lang="en-US" sz="6700" dirty="0" smtClean="0"/>
              <a:t/>
            </a:r>
            <a:br>
              <a:rPr lang="en-US" sz="6700" dirty="0" smtClean="0"/>
            </a:br>
            <a:r>
              <a:rPr lang="en-US" sz="6000" dirty="0" smtClean="0"/>
              <a:t>Roots in the Rush</a:t>
            </a:r>
            <a:endParaRPr lang="en-US" sz="6000" dirty="0"/>
          </a:p>
        </p:txBody>
      </p:sp>
      <p:pic>
        <p:nvPicPr>
          <p:cNvPr id="6146" name="Picture 2" descr="https://intranet.otis.edu/alumni/images_Sept/Levis-Logo.jpg"/>
          <p:cNvPicPr>
            <a:picLocks noChangeAspect="1" noChangeArrowheads="1"/>
          </p:cNvPicPr>
          <p:nvPr/>
        </p:nvPicPr>
        <p:blipFill>
          <a:blip r:embed="rId2" cstate="print"/>
          <a:srcRect/>
          <a:stretch>
            <a:fillRect/>
          </a:stretch>
        </p:blipFill>
        <p:spPr bwMode="auto">
          <a:xfrm>
            <a:off x="381000" y="4343400"/>
            <a:ext cx="3200400" cy="2157307"/>
          </a:xfrm>
          <a:prstGeom prst="rect">
            <a:avLst/>
          </a:prstGeom>
          <a:noFill/>
        </p:spPr>
      </p:pic>
      <p:pic>
        <p:nvPicPr>
          <p:cNvPr id="6148" name="Picture 4" descr="http://morewhat.com/wordpress/wp-content/uploads/2009/04/LeviStrauss.jpg"/>
          <p:cNvPicPr>
            <a:picLocks noChangeAspect="1" noChangeArrowheads="1"/>
          </p:cNvPicPr>
          <p:nvPr/>
        </p:nvPicPr>
        <p:blipFill>
          <a:blip r:embed="rId3" cstate="print"/>
          <a:srcRect/>
          <a:stretch>
            <a:fillRect/>
          </a:stretch>
        </p:blipFill>
        <p:spPr bwMode="auto">
          <a:xfrm>
            <a:off x="6477000" y="3657600"/>
            <a:ext cx="2219325" cy="2743200"/>
          </a:xfrm>
          <a:prstGeom prst="rect">
            <a:avLst/>
          </a:prstGeom>
          <a:noFill/>
        </p:spPr>
      </p:pic>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0" end="0"/>
                                            </p:txEl>
                                          </p:spTgt>
                                        </p:tgtEl>
                                        <p:attrNameLst>
                                          <p:attrName>ppt_w</p:attrName>
                                        </p:attrNameLst>
                                      </p:cBhvr>
                                    </p:anim>
                                    <p:anim by="(#ppt_w*0.50)" calcmode="lin" valueType="num">
                                      <p:cBhvr>
                                        <p:cTn id="16" dur="500" decel="50000" autoRev="1" fill="hold">
                                          <p:stCondLst>
                                            <p:cond delay="0"/>
                                          </p:stCondLst>
                                        </p:cTn>
                                        <p:tgtEl>
                                          <p:spTgt spid="3">
                                            <p:txEl>
                                              <p:pRg st="0" end="0"/>
                                            </p:txEl>
                                          </p:spTgt>
                                        </p:tgtEl>
                                        <p:attrNameLst>
                                          <p:attrName>ppt_x</p:attrName>
                                        </p:attrNameLst>
                                      </p:cBhvr>
                                    </p:anim>
                                    <p:anim from="(-#ppt_h/2)" to="(#ppt_y)" calcmode="lin" valueType="num">
                                      <p:cBhvr>
                                        <p:cTn id="17" dur="1000" fill="hold">
                                          <p:stCondLst>
                                            <p:cond delay="0"/>
                                          </p:stCondLst>
                                        </p:cTn>
                                        <p:tgtEl>
                                          <p:spTgt spid="3">
                                            <p:txEl>
                                              <p:pRg st="0" end="0"/>
                                            </p:txEl>
                                          </p:spTgt>
                                        </p:tgtEl>
                                        <p:attrNameLst>
                                          <p:attrName>ppt_y</p:attrName>
                                        </p:attrNameLst>
                                      </p:cBhvr>
                                    </p:anim>
                                    <p:animRot by="21600000">
                                      <p:cBhvr>
                                        <p:cTn id="18" dur="1000" fill="hold">
                                          <p:stCondLst>
                                            <p:cond delay="0"/>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6146"/>
                                        </p:tgtEl>
                                        <p:attrNameLst>
                                          <p:attrName>style.visibility</p:attrName>
                                        </p:attrNameLst>
                                      </p:cBhvr>
                                      <p:to>
                                        <p:strVal val="visible"/>
                                      </p:to>
                                    </p:set>
                                    <p:animEffect transition="in" filter="blinds(horizontal)">
                                      <p:cBhvr>
                                        <p:cTn id="23" dur="500"/>
                                        <p:tgtEl>
                                          <p:spTgt spid="614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6148"/>
                                        </p:tgtEl>
                                        <p:attrNameLst>
                                          <p:attrName>style.visibility</p:attrName>
                                        </p:attrNameLst>
                                      </p:cBhvr>
                                      <p:to>
                                        <p:strVal val="visible"/>
                                      </p:to>
                                    </p:set>
                                    <p:animEffect transition="in" filter="blinds(horizontal)">
                                      <p:cBhvr>
                                        <p:cTn id="28"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Levi Strauss was  born in </a:t>
            </a:r>
            <a:r>
              <a:rPr lang="en-US" sz="2800" dirty="0" err="1" smtClean="0"/>
              <a:t>Buttenheim</a:t>
            </a:r>
            <a:r>
              <a:rPr lang="en-US" sz="2800" dirty="0" smtClean="0"/>
              <a:t>, Bavaria in February  of 1829.</a:t>
            </a:r>
          </a:p>
          <a:p>
            <a:r>
              <a:rPr lang="en-US" sz="2800" dirty="0" smtClean="0"/>
              <a:t>He was named Loeb at birth.</a:t>
            </a:r>
          </a:p>
          <a:p>
            <a:r>
              <a:rPr lang="en-US" sz="2800" dirty="0" smtClean="0"/>
              <a:t>He had three older half-brothers, two older half-sisters, and one older sister.</a:t>
            </a:r>
          </a:p>
          <a:p>
            <a:r>
              <a:rPr lang="en-US" sz="2800" dirty="0" smtClean="0"/>
              <a:t>Around the time he was eighteen, he immigrated to New York with his mother and two of his sisters.</a:t>
            </a:r>
          </a:p>
          <a:p>
            <a:r>
              <a:rPr lang="en-US" sz="2800" dirty="0" smtClean="0"/>
              <a:t>He became a business partner with two of his older brothers, Jonas and Louis, in New York.</a:t>
            </a:r>
          </a:p>
          <a:p>
            <a:endParaRPr lang="en-US" dirty="0" smtClean="0"/>
          </a:p>
          <a:p>
            <a:endParaRPr lang="en-US" dirty="0"/>
          </a:p>
        </p:txBody>
      </p:sp>
      <p:sp>
        <p:nvSpPr>
          <p:cNvPr id="3" name="Title 2"/>
          <p:cNvSpPr>
            <a:spLocks noGrp="1"/>
          </p:cNvSpPr>
          <p:nvPr>
            <p:ph type="title"/>
          </p:nvPr>
        </p:nvSpPr>
        <p:spPr/>
        <p:txBody>
          <a:bodyPr>
            <a:normAutofit/>
          </a:bodyPr>
          <a:lstStyle/>
          <a:p>
            <a:r>
              <a:rPr lang="en-US" sz="6600" dirty="0" smtClean="0"/>
              <a:t>Beginnings</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1000"/>
                                        <p:tgtEl>
                                          <p:spTgt spid="2">
                                            <p:txEl>
                                              <p:pRg st="0" end="0"/>
                                            </p:txEl>
                                          </p:spTgt>
                                        </p:tgtEl>
                                      </p:cBhvr>
                                    </p:animEffect>
                                    <p:anim calcmode="lin" valueType="num">
                                      <p:cBhvr>
                                        <p:cTn id="1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fade">
                                      <p:cBhvr>
                                        <p:cTn id="20" dur="1000"/>
                                        <p:tgtEl>
                                          <p:spTgt spid="2">
                                            <p:txEl>
                                              <p:pRg st="1" end="1"/>
                                            </p:txEl>
                                          </p:spTgt>
                                        </p:tgtEl>
                                      </p:cBhvr>
                                    </p:animEffect>
                                    <p:anim calcmode="lin" valueType="num">
                                      <p:cBhvr>
                                        <p:cTn id="21"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1000"/>
                                        <p:tgtEl>
                                          <p:spTgt spid="2">
                                            <p:txEl>
                                              <p:pRg st="2" end="2"/>
                                            </p:txEl>
                                          </p:spTgt>
                                        </p:tgtEl>
                                      </p:cBhvr>
                                    </p:animEffect>
                                    <p:anim calcmode="lin" valueType="num">
                                      <p:cBhvr>
                                        <p:cTn id="2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800" dirty="0" smtClean="0"/>
              <a:t>1848- Gold was discovered outside of Sacramento, California and the first “gold rush” broke out. </a:t>
            </a:r>
          </a:p>
          <a:p>
            <a:r>
              <a:rPr lang="en-US" sz="2800" dirty="0" smtClean="0"/>
              <a:t>Tens of thousands of people moved to the area of San Francisco within a few years.</a:t>
            </a:r>
          </a:p>
          <a:p>
            <a:r>
              <a:rPr lang="en-US" sz="2800" dirty="0" smtClean="0"/>
              <a:t>1853- Levi moved to become more prosperous, but not from gold.</a:t>
            </a:r>
          </a:p>
          <a:p>
            <a:r>
              <a:rPr lang="en-US" sz="2800" dirty="0" smtClean="0"/>
              <a:t>He set up a business much like the one his family owned in New York, he intended to make money from selling goods, cloth, sewing materials, and ready-made clothes.</a:t>
            </a:r>
            <a:endParaRPr lang="en-US" sz="2800" dirty="0"/>
          </a:p>
        </p:txBody>
      </p:sp>
      <p:sp>
        <p:nvSpPr>
          <p:cNvPr id="3" name="Title 2"/>
          <p:cNvSpPr>
            <a:spLocks noGrp="1"/>
          </p:cNvSpPr>
          <p:nvPr>
            <p:ph type="title"/>
          </p:nvPr>
        </p:nvSpPr>
        <p:spPr/>
        <p:txBody>
          <a:bodyPr>
            <a:normAutofit/>
          </a:bodyPr>
          <a:lstStyle/>
          <a:p>
            <a:r>
              <a:rPr lang="en-US" sz="6600" dirty="0" smtClean="0"/>
              <a:t>The Gold Rush</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1000"/>
                                        <p:tgtEl>
                                          <p:spTgt spid="2">
                                            <p:txEl>
                                              <p:pRg st="0" end="0"/>
                                            </p:txEl>
                                          </p:spTgt>
                                        </p:tgtEl>
                                      </p:cBhvr>
                                    </p:animEffect>
                                    <p:anim calcmode="lin" valueType="num">
                                      <p:cBhvr>
                                        <p:cTn id="1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fade">
                                      <p:cBhvr>
                                        <p:cTn id="20" dur="1000"/>
                                        <p:tgtEl>
                                          <p:spTgt spid="2">
                                            <p:txEl>
                                              <p:pRg st="1" end="1"/>
                                            </p:txEl>
                                          </p:spTgt>
                                        </p:tgtEl>
                                      </p:cBhvr>
                                    </p:animEffect>
                                    <p:anim calcmode="lin" valueType="num">
                                      <p:cBhvr>
                                        <p:cTn id="21"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1000"/>
                                        <p:tgtEl>
                                          <p:spTgt spid="2">
                                            <p:txEl>
                                              <p:pRg st="2" end="2"/>
                                            </p:txEl>
                                          </p:spTgt>
                                        </p:tgtEl>
                                      </p:cBhvr>
                                    </p:animEffect>
                                    <p:anim calcmode="lin" valueType="num">
                                      <p:cBhvr>
                                        <p:cTn id="2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500" dirty="0" smtClean="0"/>
              <a:t>Strauss set up his first shop on Sacramento Street and named his business, “Levi Strauss”. He smartly located his business near the waterfront to easily receive goods from his brother Jonas in NY.</a:t>
            </a:r>
          </a:p>
          <a:p>
            <a:r>
              <a:rPr lang="en-US" sz="2500" dirty="0" smtClean="0"/>
              <a:t>He moved his business around Sacramento Street several times, and eventually renamed the business, “Levi Strauss &amp; Co.” when his sisters husband, David Stern became associated with the business</a:t>
            </a:r>
          </a:p>
          <a:p>
            <a:r>
              <a:rPr lang="en-US" sz="2500" dirty="0" smtClean="0"/>
              <a:t>Eventually, he needed more and more space, so he moved his business closer inside the city to Battery Street where it still is today. </a:t>
            </a:r>
            <a:endParaRPr lang="en-US" sz="2500" dirty="0"/>
          </a:p>
        </p:txBody>
      </p:sp>
      <p:sp>
        <p:nvSpPr>
          <p:cNvPr id="3" name="Title 2"/>
          <p:cNvSpPr>
            <a:spLocks noGrp="1"/>
          </p:cNvSpPr>
          <p:nvPr>
            <p:ph type="title"/>
          </p:nvPr>
        </p:nvSpPr>
        <p:spPr/>
        <p:txBody>
          <a:bodyPr>
            <a:normAutofit/>
          </a:bodyPr>
          <a:lstStyle/>
          <a:p>
            <a:r>
              <a:rPr lang="en-US" sz="6600" dirty="0" smtClean="0"/>
              <a:t>Building the Business</a:t>
            </a:r>
            <a:endParaRPr lang="en-US" sz="6600" dirty="0"/>
          </a:p>
        </p:txBody>
      </p:sp>
      <p:pic>
        <p:nvPicPr>
          <p:cNvPr id="4098" name="Picture 2" descr="http://www.goodlogo.com/images/logos/levi_strauss_and_co._logo_2603.gif"/>
          <p:cNvPicPr>
            <a:picLocks noChangeAspect="1" noChangeArrowheads="1"/>
          </p:cNvPicPr>
          <p:nvPr/>
        </p:nvPicPr>
        <p:blipFill>
          <a:blip r:embed="rId2" cstate="print"/>
          <a:srcRect/>
          <a:stretch>
            <a:fillRect/>
          </a:stretch>
        </p:blipFill>
        <p:spPr bwMode="auto">
          <a:xfrm>
            <a:off x="5562600" y="5567227"/>
            <a:ext cx="2419350" cy="10576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blinds(horizontal)">
                                      <p:cBhvr>
                                        <p:cTn id="15" dur="500"/>
                                        <p:tgtEl>
                                          <p:spTgt spid="4098"/>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Effect transition="in" filter="fade">
                                      <p:cBhvr>
                                        <p:cTn id="20" dur="1000"/>
                                        <p:tgtEl>
                                          <p:spTgt spid="2">
                                            <p:txEl>
                                              <p:pRg st="0" end="0"/>
                                            </p:txEl>
                                          </p:spTgt>
                                        </p:tgtEl>
                                      </p:cBhvr>
                                    </p:animEffect>
                                    <p:anim calcmode="lin" valueType="num">
                                      <p:cBhvr>
                                        <p:cTn id="21"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0" end="0"/>
                                            </p:txEl>
                                          </p:spTgt>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fade">
                                      <p:cBhvr>
                                        <p:cTn id="25" dur="1000"/>
                                        <p:tgtEl>
                                          <p:spTgt spid="2">
                                            <p:txEl>
                                              <p:pRg st="1" end="1"/>
                                            </p:txEl>
                                          </p:spTgt>
                                        </p:tgtEl>
                                      </p:cBhvr>
                                    </p:animEffect>
                                    <p:anim calcmode="lin" valueType="num">
                                      <p:cBhvr>
                                        <p:cTn id="26"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animEffect transition="in" filter="fade">
                                      <p:cBhvr>
                                        <p:cTn id="30" dur="1000"/>
                                        <p:tgtEl>
                                          <p:spTgt spid="2">
                                            <p:txEl>
                                              <p:pRg st="2" end="2"/>
                                            </p:txEl>
                                          </p:spTgt>
                                        </p:tgtEl>
                                      </p:cBhvr>
                                    </p:animEffect>
                                    <p:anim calcmode="lin" valueType="num">
                                      <p:cBhvr>
                                        <p:cTn id="31"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1872- Levi receives a letter from Jacob Davis, a tailor from Nevada asking Levi to become his business partner.</a:t>
            </a:r>
          </a:p>
          <a:p>
            <a:r>
              <a:rPr lang="en-US" dirty="0" smtClean="0"/>
              <a:t>Davis presented Strauss with his idea for workpants, he placed copper rivets on common stress-points, like the pockets and zipper, for durability. </a:t>
            </a:r>
          </a:p>
          <a:p>
            <a:r>
              <a:rPr lang="en-US" dirty="0" smtClean="0"/>
              <a:t>Strauss was enthusiastic and patented the idea before sales began. </a:t>
            </a:r>
          </a:p>
          <a:p>
            <a:r>
              <a:rPr lang="en-US" dirty="0" smtClean="0"/>
              <a:t>They sold their first pair of denim “waist overalls” in </a:t>
            </a:r>
            <a:endParaRPr lang="en-US" dirty="0"/>
          </a:p>
        </p:txBody>
      </p:sp>
      <p:sp>
        <p:nvSpPr>
          <p:cNvPr id="3" name="Title 2"/>
          <p:cNvSpPr>
            <a:spLocks noGrp="1"/>
          </p:cNvSpPr>
          <p:nvPr>
            <p:ph type="title"/>
          </p:nvPr>
        </p:nvSpPr>
        <p:spPr/>
        <p:txBody>
          <a:bodyPr>
            <a:normAutofit/>
          </a:bodyPr>
          <a:lstStyle/>
          <a:p>
            <a:r>
              <a:rPr lang="en-US" sz="6600" dirty="0" smtClean="0"/>
              <a:t>A Letter from Nevada</a:t>
            </a:r>
            <a:endParaRPr lang="en-US" sz="6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1873- Levi Strauss &amp; Company begins using</a:t>
            </a:r>
          </a:p>
          <a:p>
            <a:pPr>
              <a:buNone/>
            </a:pPr>
            <a:r>
              <a:rPr lang="en-US" dirty="0" smtClean="0"/>
              <a:t>the pocket stitch design, two rows of </a:t>
            </a:r>
          </a:p>
          <a:p>
            <a:pPr>
              <a:buNone/>
            </a:pPr>
            <a:r>
              <a:rPr lang="en-US" dirty="0" smtClean="0"/>
              <a:t>v-shaped orange stitching on the back </a:t>
            </a:r>
          </a:p>
          <a:p>
            <a:pPr>
              <a:buNone/>
            </a:pPr>
            <a:r>
              <a:rPr lang="en-US" dirty="0" smtClean="0"/>
              <a:t>pockets. </a:t>
            </a:r>
          </a:p>
          <a:p>
            <a:endParaRPr lang="en-US" dirty="0" smtClean="0"/>
          </a:p>
          <a:p>
            <a:r>
              <a:rPr lang="en-US" dirty="0" smtClean="0"/>
              <a:t>1886- The two-horse brand design, located</a:t>
            </a:r>
          </a:p>
          <a:p>
            <a:pPr>
              <a:buNone/>
            </a:pPr>
            <a:r>
              <a:rPr lang="en-US" dirty="0" smtClean="0"/>
              <a:t> on near the belt-loop on the back, was first used.</a:t>
            </a:r>
          </a:p>
          <a:p>
            <a:endParaRPr lang="en-US" dirty="0" smtClean="0"/>
          </a:p>
          <a:p>
            <a:r>
              <a:rPr lang="en-US" dirty="0" smtClean="0"/>
              <a:t>1936- The red “Levi’s” tab, attached to the</a:t>
            </a:r>
          </a:p>
          <a:p>
            <a:pPr>
              <a:buNone/>
            </a:pPr>
            <a:r>
              <a:rPr lang="en-US" dirty="0" smtClean="0"/>
              <a:t> back left pocket, was added to jeans in order</a:t>
            </a:r>
          </a:p>
          <a:p>
            <a:pPr>
              <a:buNone/>
            </a:pPr>
            <a:r>
              <a:rPr lang="en-US" dirty="0" smtClean="0"/>
              <a:t> to identify Levi’s jeans from a distance. </a:t>
            </a:r>
            <a:endParaRPr lang="en-US" dirty="0"/>
          </a:p>
        </p:txBody>
      </p:sp>
      <p:sp>
        <p:nvSpPr>
          <p:cNvPr id="3" name="Title 2"/>
          <p:cNvSpPr>
            <a:spLocks noGrp="1"/>
          </p:cNvSpPr>
          <p:nvPr>
            <p:ph type="title"/>
          </p:nvPr>
        </p:nvSpPr>
        <p:spPr/>
        <p:txBody>
          <a:bodyPr>
            <a:noAutofit/>
          </a:bodyPr>
          <a:lstStyle/>
          <a:p>
            <a:r>
              <a:rPr lang="en-US" sz="6000" dirty="0" smtClean="0"/>
              <a:t>Company Trademarks	</a:t>
            </a:r>
            <a:endParaRPr lang="en-US" sz="6000" dirty="0"/>
          </a:p>
        </p:txBody>
      </p:sp>
      <p:pic>
        <p:nvPicPr>
          <p:cNvPr id="1030" name="Picture 6" descr="Red Tab">
            <a:hlinkClick r:id="rId3"/>
          </p:cNvPr>
          <p:cNvPicPr>
            <a:picLocks noChangeAspect="1" noChangeArrowheads="1"/>
          </p:cNvPicPr>
          <p:nvPr/>
        </p:nvPicPr>
        <p:blipFill>
          <a:blip r:embed="rId4" cstate="print"/>
          <a:srcRect/>
          <a:stretch>
            <a:fillRect/>
          </a:stretch>
        </p:blipFill>
        <p:spPr bwMode="auto">
          <a:xfrm rot="16200000">
            <a:off x="7010402" y="4724400"/>
            <a:ext cx="2438399" cy="18287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59</TotalTime>
  <Words>423</Words>
  <Application>Microsoft Office PowerPoint</Application>
  <PresentationFormat>On-screen Show (4:3)</PresentationFormat>
  <Paragraphs>35</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Levi Strauss &amp; Co.:  Roots in the Rush</vt:lpstr>
      <vt:lpstr>Beginnings</vt:lpstr>
      <vt:lpstr>The Gold Rush</vt:lpstr>
      <vt:lpstr>Building the Business</vt:lpstr>
      <vt:lpstr>A Letter from Nevada</vt:lpstr>
      <vt:lpstr>Company Trademarks </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Levi Strauss &amp; Co.:  Roots in the Rush</dc:title>
  <dc:creator>ablock28</dc:creator>
  <cp:lastModifiedBy>ablock28</cp:lastModifiedBy>
  <cp:revision>21</cp:revision>
  <dcterms:created xsi:type="dcterms:W3CDTF">2010-03-18T14:19:08Z</dcterms:created>
  <dcterms:modified xsi:type="dcterms:W3CDTF">2010-03-19T16:29:49Z</dcterms:modified>
</cp:coreProperties>
</file>